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65"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7DF8540-EF06-4928-A269-AD0F8231D575}" type="datetimeFigureOut">
              <a:rPr lang="en-IN" smtClean="0"/>
              <a:t>15-06-2024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3241090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DF8540-EF06-4928-A269-AD0F8231D575}" type="datetimeFigureOut">
              <a:rPr lang="en-IN" smtClean="0"/>
              <a:t>15-06-2024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136124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DF8540-EF06-4928-A269-AD0F8231D575}" type="datetimeFigureOut">
              <a:rPr lang="en-IN" smtClean="0"/>
              <a:t>15-06-2024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E0F08C-187C-4589-AE6C-BEE169AE733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76763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D7DF8540-EF06-4928-A269-AD0F8231D575}" type="datetimeFigureOut">
              <a:rPr lang="en-IN" smtClean="0"/>
              <a:t>15-06-2024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1565430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D7DF8540-EF06-4928-A269-AD0F8231D575}" type="datetimeFigureOut">
              <a:rPr lang="en-IN" smtClean="0"/>
              <a:t>15-06-2024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E0F08C-187C-4589-AE6C-BEE169AE733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84947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D7DF8540-EF06-4928-A269-AD0F8231D575}" type="datetimeFigureOut">
              <a:rPr lang="en-IN" smtClean="0"/>
              <a:t>15-06-2024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3847820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DF8540-EF06-4928-A269-AD0F8231D575}" type="datetimeFigureOut">
              <a:rPr lang="en-IN" smtClean="0"/>
              <a:t>15-06-2024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2271734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DF8540-EF06-4928-A269-AD0F8231D575}" type="datetimeFigureOut">
              <a:rPr lang="en-IN" smtClean="0"/>
              <a:t>15-06-2024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2333268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DF8540-EF06-4928-A269-AD0F8231D575}" type="datetimeFigureOut">
              <a:rPr lang="en-IN" smtClean="0"/>
              <a:t>15-06-2024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289882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DF8540-EF06-4928-A269-AD0F8231D575}" type="datetimeFigureOut">
              <a:rPr lang="en-IN" smtClean="0"/>
              <a:t>15-06-2024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1349648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7DF8540-EF06-4928-A269-AD0F8231D575}" type="datetimeFigureOut">
              <a:rPr lang="en-IN" smtClean="0"/>
              <a:t>15-06-2024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2099650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DF8540-EF06-4928-A269-AD0F8231D575}" type="datetimeFigureOut">
              <a:rPr lang="en-IN" smtClean="0"/>
              <a:t>15-06-2024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2849499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7DF8540-EF06-4928-A269-AD0F8231D575}" type="datetimeFigureOut">
              <a:rPr lang="en-IN" smtClean="0"/>
              <a:t>15-06-2024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3861234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F8540-EF06-4928-A269-AD0F8231D575}" type="datetimeFigureOut">
              <a:rPr lang="en-IN" smtClean="0"/>
              <a:t>15-06-2024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1839705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DF8540-EF06-4928-A269-AD0F8231D575}" type="datetimeFigureOut">
              <a:rPr lang="en-IN" smtClean="0"/>
              <a:t>15-06-2024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573186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DF8540-EF06-4928-A269-AD0F8231D575}" type="datetimeFigureOut">
              <a:rPr lang="en-IN" smtClean="0"/>
              <a:t>15-06-2024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E0F08C-187C-4589-AE6C-BEE169AE733C}" type="slidenum">
              <a:rPr lang="en-IN" smtClean="0"/>
              <a:t>‹#›</a:t>
            </a:fld>
            <a:endParaRPr lang="en-IN"/>
          </a:p>
        </p:txBody>
      </p:sp>
    </p:spTree>
    <p:extLst>
      <p:ext uri="{BB962C8B-B14F-4D97-AF65-F5344CB8AC3E}">
        <p14:creationId xmlns:p14="http://schemas.microsoft.com/office/powerpoint/2010/main" val="2344578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7DF8540-EF06-4928-A269-AD0F8231D575}" type="datetimeFigureOut">
              <a:rPr lang="en-IN" smtClean="0"/>
              <a:t>15-06-2024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7E0F08C-187C-4589-AE6C-BEE169AE733C}" type="slidenum">
              <a:rPr lang="en-IN" smtClean="0"/>
              <a:t>‹#›</a:t>
            </a:fld>
            <a:endParaRPr lang="en-IN"/>
          </a:p>
        </p:txBody>
      </p:sp>
    </p:spTree>
    <p:extLst>
      <p:ext uri="{BB962C8B-B14F-4D97-AF65-F5344CB8AC3E}">
        <p14:creationId xmlns:p14="http://schemas.microsoft.com/office/powerpoint/2010/main" val="15069731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 the Hotel. Words Welcome, Fully Booked, Reserved on Dark Woode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256" y="0"/>
            <a:ext cx="735874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66208" y="5373190"/>
            <a:ext cx="3819303" cy="923330"/>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Presented By – Shrimani Tundurwar</a:t>
            </a:r>
          </a:p>
          <a:p>
            <a:r>
              <a:rPr lang="en-US" b="1" dirty="0" smtClean="0">
                <a:latin typeface="Times New Roman" panose="02020603050405020304" pitchFamily="18" charset="0"/>
                <a:cs typeface="Times New Roman" panose="02020603050405020304" pitchFamily="18" charset="0"/>
              </a:rPr>
              <a:t>Data Analyst Intern</a:t>
            </a:r>
          </a:p>
          <a:p>
            <a:r>
              <a:rPr lang="en-US" b="1" dirty="0" smtClean="0">
                <a:latin typeface="Times New Roman" panose="02020603050405020304" pitchFamily="18" charset="0"/>
                <a:cs typeface="Times New Roman" panose="02020603050405020304" pitchFamily="18" charset="0"/>
              </a:rPr>
              <a:t>Batch - </a:t>
            </a:r>
            <a:r>
              <a:rPr lang="en-IN" b="1" dirty="0">
                <a:latin typeface="Times New Roman" panose="02020603050405020304" pitchFamily="18" charset="0"/>
                <a:cs typeface="Times New Roman" panose="02020603050405020304" pitchFamily="18" charset="0"/>
              </a:rPr>
              <a:t>MIP-DA-10</a:t>
            </a:r>
          </a:p>
        </p:txBody>
      </p:sp>
      <p:sp>
        <p:nvSpPr>
          <p:cNvPr id="5" name="TextBox 4"/>
          <p:cNvSpPr txBox="1"/>
          <p:nvPr/>
        </p:nvSpPr>
        <p:spPr>
          <a:xfrm>
            <a:off x="1066208" y="557348"/>
            <a:ext cx="3551036" cy="1077218"/>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Hotel Reservation Analysis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5694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603234" y="2636935"/>
            <a:ext cx="7446975" cy="3053260"/>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4242" y="1996625"/>
            <a:ext cx="8915400" cy="3777622"/>
          </a:xfrm>
        </p:spPr>
        <p:txBody>
          <a:bodyPr/>
          <a:lstStyle/>
          <a:p>
            <a:r>
              <a:rPr lang="en-US" dirty="0">
                <a:latin typeface="Times New Roman" panose="02020603050405020304" pitchFamily="18" charset="0"/>
                <a:cs typeface="Times New Roman" panose="02020603050405020304" pitchFamily="18" charset="0"/>
              </a:rPr>
              <a:t>4. How many reservations were made for the year </a:t>
            </a:r>
            <a:r>
              <a:rPr lang="en-US" dirty="0" smtClean="0">
                <a:latin typeface="Times New Roman" panose="02020603050405020304" pitchFamily="18" charset="0"/>
                <a:cs typeface="Times New Roman" panose="02020603050405020304" pitchFamily="18" charset="0"/>
              </a:rPr>
              <a:t>2017?</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4</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589212" y="5926018"/>
            <a:ext cx="7460997" cy="369332"/>
          </a:xfrm>
          <a:prstGeom prst="rect">
            <a:avLst/>
          </a:prstGeom>
          <a:noFill/>
        </p:spPr>
        <p:txBody>
          <a:bodyPr wrap="squar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Total 123 reservations were made in the year 2017.</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236203" y="5153688"/>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201783" y="2694113"/>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3773578" y="2832613"/>
            <a:ext cx="1428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9436306" y="5320863"/>
            <a:ext cx="805746" cy="3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531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89212" y="2432741"/>
            <a:ext cx="7034220" cy="3212199"/>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1951284"/>
            <a:ext cx="8915400" cy="3777622"/>
          </a:xfrm>
        </p:spPr>
        <p:txBody>
          <a:bodyPr/>
          <a:lstStyle/>
          <a:p>
            <a:r>
              <a:rPr lang="en-US" dirty="0">
                <a:latin typeface="Times New Roman" panose="02020603050405020304" pitchFamily="18" charset="0"/>
                <a:cs typeface="Times New Roman" panose="02020603050405020304" pitchFamily="18" charset="0"/>
              </a:rPr>
              <a:t>5. What is the most commonly booked room type?</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5</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545899" y="5803231"/>
            <a:ext cx="7120845" cy="646331"/>
          </a:xfrm>
          <a:prstGeom prst="rect">
            <a:avLst/>
          </a:prstGeom>
          <a:noFill/>
        </p:spPr>
        <p:txBody>
          <a:bodyPr wrap="squar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Most commonly room type booked by the guests was seen to be “Room Type 1”.</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211976" y="5118631"/>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913688" y="2519942"/>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3538446" y="2658442"/>
            <a:ext cx="1428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9430457" y="5303297"/>
            <a:ext cx="805746" cy="3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6283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726638" y="2438251"/>
            <a:ext cx="6093537" cy="3290655"/>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1951284"/>
            <a:ext cx="8915400" cy="3777622"/>
          </a:xfrm>
        </p:spPr>
        <p:txBody>
          <a:bodyPr/>
          <a:lstStyle/>
          <a:p>
            <a:r>
              <a:rPr lang="en-US" dirty="0">
                <a:latin typeface="Times New Roman" panose="02020603050405020304" pitchFamily="18" charset="0"/>
                <a:cs typeface="Times New Roman" panose="02020603050405020304" pitchFamily="18" charset="0"/>
              </a:rPr>
              <a:t>6. How many reservations fall on a weekend (</a:t>
            </a:r>
            <a:r>
              <a:rPr lang="en-US" dirty="0" err="1">
                <a:latin typeface="Times New Roman" panose="02020603050405020304" pitchFamily="18" charset="0"/>
                <a:cs typeface="Times New Roman" panose="02020603050405020304" pitchFamily="18" charset="0"/>
              </a:rPr>
              <a:t>no_of_weekend_nights</a:t>
            </a:r>
            <a:r>
              <a:rPr lang="en-US" dirty="0">
                <a:latin typeface="Times New Roman" panose="02020603050405020304" pitchFamily="18" charset="0"/>
                <a:cs typeface="Times New Roman" panose="02020603050405020304" pitchFamily="18" charset="0"/>
              </a:rPr>
              <a:t> &gt; 0)?</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6</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726638" y="5913572"/>
            <a:ext cx="7120845" cy="369332"/>
          </a:xfrm>
          <a:prstGeom prst="rect">
            <a:avLst/>
          </a:prstGeom>
          <a:noFill/>
        </p:spPr>
        <p:txBody>
          <a:bodyPr wrap="squar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Number of reservations which included weekend nights were 383. </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9113202" y="5179591"/>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201783" y="2519941"/>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3773578" y="2658441"/>
            <a:ext cx="1428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8307456" y="5364257"/>
            <a:ext cx="805746" cy="3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93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38628" y="2711124"/>
            <a:ext cx="7033870" cy="3017782"/>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1951284"/>
            <a:ext cx="8915400" cy="3777622"/>
          </a:xfrm>
        </p:spPr>
        <p:txBody>
          <a:bodyPr/>
          <a:lstStyle/>
          <a:p>
            <a:r>
              <a:rPr lang="en-US" dirty="0">
                <a:latin typeface="Times New Roman" panose="02020603050405020304" pitchFamily="18" charset="0"/>
                <a:cs typeface="Times New Roman" panose="02020603050405020304" pitchFamily="18" charset="0"/>
              </a:rPr>
              <a:t>7. What is the highest and lowest lead time for reservations?</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7</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589212" y="5927042"/>
            <a:ext cx="7120845" cy="646331"/>
          </a:xfrm>
          <a:prstGeom prst="rect">
            <a:avLst/>
          </a:prstGeom>
          <a:noFill/>
        </p:spPr>
        <p:txBody>
          <a:bodyPr wrap="squar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Highest and Lowest Lead Time were 443 and 0 units recorded as per the data.</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278040" y="5083648"/>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6898624" y="2774816"/>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5470419" y="2909260"/>
            <a:ext cx="1428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9472294" y="5268314"/>
            <a:ext cx="805746" cy="3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1727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589212" y="2412050"/>
            <a:ext cx="7826418" cy="3452159"/>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1951284"/>
            <a:ext cx="8915400" cy="3777622"/>
          </a:xfrm>
        </p:spPr>
        <p:txBody>
          <a:bodyPr/>
          <a:lstStyle/>
          <a:p>
            <a:r>
              <a:rPr lang="en-US" dirty="0">
                <a:latin typeface="Times New Roman" panose="02020603050405020304" pitchFamily="18" charset="0"/>
                <a:cs typeface="Times New Roman" panose="02020603050405020304" pitchFamily="18" charset="0"/>
              </a:rPr>
              <a:t>8. What is the most common market segment type for reservations?</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8</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589212" y="5999513"/>
            <a:ext cx="7120845" cy="369332"/>
          </a:xfrm>
          <a:prstGeom prst="rect">
            <a:avLst/>
          </a:prstGeom>
          <a:noFill/>
        </p:spPr>
        <p:txBody>
          <a:bodyPr wrap="squar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Online medium is the most common method for reservations.</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426619" y="5066156"/>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590852" y="2509503"/>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3162647" y="2648003"/>
            <a:ext cx="1428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023746" y="5435488"/>
            <a:ext cx="805746" cy="3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329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769522" y="2489396"/>
            <a:ext cx="5875529" cy="3429297"/>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1951284"/>
            <a:ext cx="8915400" cy="3777622"/>
          </a:xfrm>
        </p:spPr>
        <p:txBody>
          <a:bodyPr/>
          <a:lstStyle/>
          <a:p>
            <a:r>
              <a:rPr lang="en-US" dirty="0">
                <a:latin typeface="Times New Roman" panose="02020603050405020304" pitchFamily="18" charset="0"/>
                <a:cs typeface="Times New Roman" panose="02020603050405020304" pitchFamily="18" charset="0"/>
              </a:rPr>
              <a:t>9. How many reservations have a booking status of "Confirmed"?</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9</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589212" y="5999513"/>
            <a:ext cx="7120845" cy="646331"/>
          </a:xfrm>
          <a:prstGeom prst="rect">
            <a:avLst/>
          </a:prstGeom>
          <a:noFill/>
        </p:spPr>
        <p:txBody>
          <a:bodyPr wrap="squar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There were no reservations stating that the </a:t>
            </a:r>
            <a:r>
              <a:rPr lang="en-US" dirty="0" err="1" smtClean="0">
                <a:solidFill>
                  <a:prstClr val="black"/>
                </a:solidFill>
                <a:latin typeface="Times New Roman" panose="02020603050405020304" pitchFamily="18" charset="0"/>
                <a:cs typeface="Times New Roman" panose="02020603050405020304" pitchFamily="18" charset="0"/>
              </a:rPr>
              <a:t>booking_status</a:t>
            </a:r>
            <a:r>
              <a:rPr lang="en-US" dirty="0" smtClean="0">
                <a:solidFill>
                  <a:prstClr val="black"/>
                </a:solidFill>
                <a:latin typeface="Times New Roman" panose="02020603050405020304" pitchFamily="18" charset="0"/>
                <a:cs typeface="Times New Roman" panose="02020603050405020304" pitchFamily="18" charset="0"/>
              </a:rPr>
              <a:t> as “Confirmed”.</a:t>
            </a:r>
          </a:p>
          <a:p>
            <a:r>
              <a:rPr lang="en-US" dirty="0" smtClean="0">
                <a:solidFill>
                  <a:prstClr val="black"/>
                </a:solidFill>
                <a:latin typeface="Times New Roman" panose="02020603050405020304" pitchFamily="18" charset="0"/>
                <a:cs typeface="Times New Roman" panose="02020603050405020304" pitchFamily="18" charset="0"/>
              </a:rPr>
              <a:t>It was either “Cancelled” or “Not Cancelled”.</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9086617" y="5310212"/>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513961" y="2405167"/>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4197531" y="2565581"/>
            <a:ext cx="1377390" cy="156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8308212" y="5539991"/>
            <a:ext cx="805746" cy="3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47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89212" y="2693989"/>
            <a:ext cx="8032176" cy="3063505"/>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1951284"/>
            <a:ext cx="8915400" cy="3777622"/>
          </a:xfrm>
        </p:spPr>
        <p:txBody>
          <a:bodyPr/>
          <a:lstStyle/>
          <a:p>
            <a:r>
              <a:rPr lang="en-US" dirty="0">
                <a:latin typeface="Times New Roman" panose="02020603050405020304" pitchFamily="18" charset="0"/>
                <a:cs typeface="Times New Roman" panose="02020603050405020304" pitchFamily="18" charset="0"/>
              </a:rPr>
              <a:t>10. What is the total number of adults and children across all reservations?</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10</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930899" y="4961827"/>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781601" y="2804997"/>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4380411" y="2943497"/>
            <a:ext cx="1419498" cy="1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529499" y="5294772"/>
            <a:ext cx="805746" cy="3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89212" y="5991396"/>
            <a:ext cx="8032176"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The total no. of children and adults across all reservations were “69” and “1316” respectively as per the records.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92587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89212" y="2514958"/>
            <a:ext cx="5738357" cy="2857748"/>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1951284"/>
            <a:ext cx="8915400" cy="3777622"/>
          </a:xfrm>
        </p:spPr>
        <p:txBody>
          <a:bodyPr/>
          <a:lstStyle/>
          <a:p>
            <a:r>
              <a:rPr lang="en-US" dirty="0">
                <a:latin typeface="Times New Roman" panose="02020603050405020304" pitchFamily="18" charset="0"/>
                <a:cs typeface="Times New Roman" panose="02020603050405020304" pitchFamily="18" charset="0"/>
              </a:rPr>
              <a:t>11. What is the average number of weekend nights for reservations involving children?</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11</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8919675" y="4865884"/>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754880" y="2602311"/>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3335382" y="2725782"/>
            <a:ext cx="1419498" cy="1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8098398" y="5050550"/>
            <a:ext cx="805746" cy="3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06480" y="5655411"/>
            <a:ext cx="8032176" cy="369332"/>
          </a:xfrm>
          <a:prstGeom prst="rect">
            <a:avLst/>
          </a:prstGeom>
          <a:noFill/>
        </p:spPr>
        <p:txBody>
          <a:bodyPr wrap="squar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Average number of weekend nights for reservations involving children is “1”.</a:t>
            </a:r>
            <a:endParaRPr lang="en-IN"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8033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84855" y="2506964"/>
            <a:ext cx="7534455" cy="3853764"/>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1951284"/>
            <a:ext cx="8915400" cy="3777622"/>
          </a:xfrm>
        </p:spPr>
        <p:txBody>
          <a:bodyPr/>
          <a:lstStyle/>
          <a:p>
            <a:r>
              <a:rPr lang="en-US" dirty="0">
                <a:latin typeface="Times New Roman" panose="02020603050405020304" pitchFamily="18" charset="0"/>
                <a:cs typeface="Times New Roman" panose="02020603050405020304" pitchFamily="18" charset="0"/>
              </a:rPr>
              <a:t>12. How many reservations were made in each month of the year?</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12</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468242" y="5734560"/>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850985" y="2993002"/>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4397828" y="3123988"/>
            <a:ext cx="1419498" cy="1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9875586" y="6103892"/>
            <a:ext cx="805746" cy="3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9922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670695" y="2728722"/>
            <a:ext cx="8364973" cy="2304089"/>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1951284"/>
            <a:ext cx="8915400" cy="3777622"/>
          </a:xfrm>
        </p:spPr>
        <p:txBody>
          <a:bodyPr/>
          <a:lstStyle/>
          <a:p>
            <a:r>
              <a:rPr lang="en-US" dirty="0">
                <a:latin typeface="Times New Roman" panose="02020603050405020304" pitchFamily="18" charset="0"/>
                <a:cs typeface="Times New Roman" panose="02020603050405020304" pitchFamily="18" charset="0"/>
              </a:rPr>
              <a:t>What is the average number of nights (both weekend and weekday) spent by guests for each </a:t>
            </a:r>
            <a:r>
              <a:rPr lang="en-US" dirty="0" smtClean="0">
                <a:latin typeface="Times New Roman" panose="02020603050405020304" pitchFamily="18" charset="0"/>
                <a:cs typeface="Times New Roman" panose="02020603050405020304" pitchFamily="18" charset="0"/>
              </a:rPr>
              <a:t>room type</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13</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9370455" y="5359574"/>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6560734" y="3034155"/>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5141236" y="3172655"/>
            <a:ext cx="1419498" cy="1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9283402" y="4940560"/>
            <a:ext cx="417946" cy="365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522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Table Of Contents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92925" y="2168434"/>
            <a:ext cx="4586651" cy="3777622"/>
          </a:xfrm>
        </p:spPr>
        <p:txBody>
          <a:bodyPr>
            <a:normAutofit lnSpcReduction="10000"/>
          </a:bodyPr>
          <a:lstStyle/>
          <a:p>
            <a:r>
              <a:rPr lang="en-US" b="1" dirty="0" smtClean="0">
                <a:latin typeface="Times New Roman" panose="02020603050405020304" pitchFamily="18" charset="0"/>
                <a:cs typeface="Times New Roman" panose="02020603050405020304" pitchFamily="18" charset="0"/>
              </a:rPr>
              <a:t>INTRODUCTION</a:t>
            </a:r>
          </a:p>
          <a:p>
            <a:pPr marL="0" indent="0">
              <a:buNone/>
            </a:pPr>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PROBLEM STATEMENT</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DATASET DESCRIPTION</a:t>
            </a:r>
          </a:p>
          <a:p>
            <a:pPr marL="0" indent="0">
              <a:buNone/>
            </a:pPr>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DATA EXPLORATION AND ANALYSIS</a:t>
            </a:r>
          </a:p>
          <a:p>
            <a:pPr marL="0" indent="0">
              <a:buNone/>
            </a:pPr>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INSIGHTS</a:t>
            </a:r>
            <a:endParaRPr lang="en-IN" b="1" dirty="0">
              <a:latin typeface="Times New Roman" panose="02020603050405020304" pitchFamily="18" charset="0"/>
              <a:cs typeface="Times New Roman" panose="02020603050405020304" pitchFamily="18" charset="0"/>
            </a:endParaRPr>
          </a:p>
        </p:txBody>
      </p:sp>
      <p:pic>
        <p:nvPicPr>
          <p:cNvPr id="2050" name="Picture 2" descr="Online Hotel Reservation System - Hotel Reservation Script | Hot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9068" y="682893"/>
            <a:ext cx="3305544" cy="1434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814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668155" y="1996381"/>
            <a:ext cx="9123250" cy="3732525"/>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1951284"/>
            <a:ext cx="8915400" cy="3777622"/>
          </a:xfrm>
        </p:spPr>
        <p:txBody>
          <a:bodyPr/>
          <a:lstStyle/>
          <a:p>
            <a:r>
              <a:rPr lang="en-US" dirty="0">
                <a:latin typeface="Times New Roman" panose="02020603050405020304" pitchFamily="18" charset="0"/>
                <a:cs typeface="Times New Roman" panose="02020603050405020304" pitchFamily="18" charset="0"/>
              </a:rPr>
              <a:t>14. For reservations involving children, what is the most common room type, and what is the average price for that room type?</a:t>
            </a: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14</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616202" y="5597854"/>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6117071" y="2862247"/>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4697573" y="2985718"/>
            <a:ext cx="1419498" cy="1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10047617" y="5447922"/>
            <a:ext cx="599673" cy="29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84026" y="5967186"/>
            <a:ext cx="8032176" cy="646331"/>
          </a:xfrm>
          <a:prstGeom prst="rect">
            <a:avLst/>
          </a:prstGeom>
          <a:noFill/>
        </p:spPr>
        <p:txBody>
          <a:bodyPr wrap="squar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For the reservations involving children, the most common room type is “Room Type 1” having the average price per room to be 123.12 units.</a:t>
            </a:r>
            <a:endParaRPr lang="en-IN"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025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84026" y="2514958"/>
            <a:ext cx="8847587" cy="3475021"/>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1951284"/>
            <a:ext cx="8915400" cy="3777622"/>
          </a:xfrm>
        </p:spPr>
        <p:txBody>
          <a:bodyPr/>
          <a:lstStyle/>
          <a:p>
            <a:r>
              <a:rPr lang="en-US" dirty="0">
                <a:latin typeface="Times New Roman" panose="02020603050405020304" pitchFamily="18" charset="0"/>
                <a:cs typeface="Times New Roman" panose="02020603050405020304" pitchFamily="18" charset="0"/>
              </a:rPr>
              <a:t>15. Find the market segment type that generates the highest average price per room.</a:t>
            </a: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15</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714044" y="4674745"/>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546060" y="2577253"/>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3130031" y="2715753"/>
            <a:ext cx="1419498" cy="1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047618" y="5044077"/>
            <a:ext cx="759719" cy="40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84026" y="5967186"/>
            <a:ext cx="8032176" cy="369332"/>
          </a:xfrm>
          <a:prstGeom prst="rect">
            <a:avLst/>
          </a:prstGeom>
          <a:noFill/>
        </p:spPr>
        <p:txBody>
          <a:bodyPr wrap="squar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“Online” market segment generated the highest average price per room. </a:t>
            </a:r>
            <a:endParaRPr lang="en-IN"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6565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4285" y="661121"/>
            <a:ext cx="8911687" cy="1280890"/>
          </a:xfrm>
        </p:spPr>
        <p:txBody>
          <a:bodyPr/>
          <a:lstStyle/>
          <a:p>
            <a:r>
              <a:rPr lang="en-US" dirty="0" smtClean="0">
                <a:latin typeface="Times New Roman" panose="02020603050405020304" pitchFamily="18" charset="0"/>
                <a:cs typeface="Times New Roman" panose="02020603050405020304" pitchFamily="18" charset="0"/>
              </a:rPr>
              <a:t>INSIGHTS</a:t>
            </a:r>
            <a:endParaRPr lang="en-IN" dirty="0">
              <a:latin typeface="Times New Roman" panose="02020603050405020304" pitchFamily="18" charset="0"/>
              <a:cs typeface="Times New Roman" panose="02020603050405020304" pitchFamily="18" charset="0"/>
            </a:endParaRPr>
          </a:p>
        </p:txBody>
      </p:sp>
      <p:sp>
        <p:nvSpPr>
          <p:cNvPr id="5" name="Rectangle 1"/>
          <p:cNvSpPr>
            <a:spLocks noGrp="1" noChangeArrowheads="1"/>
          </p:cNvSpPr>
          <p:nvPr>
            <p:ph idx="1"/>
          </p:nvPr>
        </p:nvSpPr>
        <p:spPr bwMode="auto">
          <a:xfrm>
            <a:off x="2044286" y="1481493"/>
            <a:ext cx="865855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analysis of the hotel reservation dataset reveals key insights into guest preferences and booking trends. 'Meal plan 1' and 'Room Type 1' are the most popular choices among the 700 reservations, with 123 reservations made in 2017 and 383 including weekend nights. The average room price for reservations involving children is 144.57 units, with lead times ranging from 0 to 443 days.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'Online' market segment is the most common and generates the highest average price per room. Overall, there are 1316 adults and 69 children across all reservations, providing valuable insights for strategic decision-making in the hotel.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4285" y="4480560"/>
            <a:ext cx="2168434" cy="216843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4846" y="4488697"/>
            <a:ext cx="2168434" cy="216029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8938" y="4480560"/>
            <a:ext cx="2333897" cy="2168433"/>
          </a:xfrm>
          <a:prstGeom prst="rect">
            <a:avLst/>
          </a:prstGeom>
        </p:spPr>
      </p:pic>
    </p:spTree>
    <p:extLst>
      <p:ext uri="{BB962C8B-B14F-4D97-AF65-F5344CB8AC3E}">
        <p14:creationId xmlns:p14="http://schemas.microsoft.com/office/powerpoint/2010/main" val="3620762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0365" y="3106052"/>
            <a:ext cx="2954435" cy="621216"/>
          </a:xfrm>
        </p:spPr>
        <p:txBody>
          <a:bodyPr>
            <a:normAutofit fontScale="90000"/>
          </a:bodyPr>
          <a:lstStyle/>
          <a:p>
            <a:r>
              <a:rPr lang="en-US" dirty="0" smtClean="0">
                <a:latin typeface="Times New Roman" panose="02020603050405020304" pitchFamily="18" charset="0"/>
                <a:cs typeface="Times New Roman" panose="02020603050405020304" pitchFamily="18" charset="0"/>
              </a:rPr>
              <a:t>THANK YOU</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670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3156" y="328748"/>
            <a:ext cx="8915399" cy="873035"/>
          </a:xfrm>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641466" y="1759130"/>
            <a:ext cx="4307974" cy="4893647"/>
          </a:xfrm>
          <a:prstGeom prst="rect">
            <a:avLst/>
          </a:prstGeom>
          <a:noFill/>
        </p:spPr>
        <p:txBody>
          <a:bodyPr wrap="square" rtlCol="0">
            <a:spAutoFit/>
          </a:bodyPr>
          <a:lstStyle/>
          <a:p>
            <a:pPr algn="just"/>
            <a:r>
              <a:rPr lang="en-US" sz="2400" dirty="0" smtClean="0">
                <a:latin typeface="Times New Roman" panose="02020603050405020304" pitchFamily="18" charset="0"/>
                <a:cs typeface="Times New Roman" panose="02020603050405020304" pitchFamily="18" charset="0"/>
              </a:rPr>
              <a:t>The hotel industry relies on data to make informed decisions and provide a better guest experience.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In this project , I worked with a comprehensive hotel reservation dataset to uncover valuable insights into guest preferences, booking trends, and other key factors that influence hotel operations. </a:t>
            </a: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3078" name="Picture 6" descr="Hotel Reservation System : 6 Important Reasons To Use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915" y="1759130"/>
            <a:ext cx="4371702" cy="394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905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396" y="554442"/>
            <a:ext cx="8911687" cy="1280890"/>
          </a:xfrm>
        </p:spPr>
        <p:txBody>
          <a:bodyPr/>
          <a:lstStyle/>
          <a:p>
            <a:r>
              <a:rPr lang="en-US" b="1" dirty="0" smtClean="0">
                <a:latin typeface="Times New Roman" panose="02020603050405020304" pitchFamily="18" charset="0"/>
                <a:cs typeface="Times New Roman" panose="02020603050405020304" pitchFamily="18" charset="0"/>
              </a:rPr>
              <a:t>PROBLEM STATEMENT</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46516" y="2159726"/>
            <a:ext cx="5431381" cy="3777622"/>
          </a:xfrm>
        </p:spPr>
        <p:txBody>
          <a:bodyPr>
            <a:normAutofit fontScale="92500" lnSpcReduction="10000"/>
          </a:bodyPr>
          <a:lstStyle/>
          <a:p>
            <a:pPr marL="0" indent="0" algn="just">
              <a:buNone/>
            </a:pPr>
            <a:r>
              <a:rPr lang="en-US" dirty="0" smtClean="0">
                <a:latin typeface="Times New Roman" panose="02020603050405020304" pitchFamily="18" charset="0"/>
                <a:cs typeface="Times New Roman" panose="02020603050405020304" pitchFamily="18" charset="0"/>
              </a:rPr>
              <a:t>I </a:t>
            </a:r>
            <a:r>
              <a:rPr lang="en-US" dirty="0">
                <a:latin typeface="Times New Roman" panose="02020603050405020304" pitchFamily="18" charset="0"/>
                <a:cs typeface="Times New Roman" panose="02020603050405020304" pitchFamily="18" charset="0"/>
              </a:rPr>
              <a:t>am tasked with analyzing a hotel reservation dataset to uncover critical insights that can enhance the decision-making process and improve the guest experience.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By </a:t>
            </a:r>
            <a:r>
              <a:rPr lang="en-US" dirty="0">
                <a:latin typeface="Times New Roman" panose="02020603050405020304" pitchFamily="18" charset="0"/>
                <a:cs typeface="Times New Roman" panose="02020603050405020304" pitchFamily="18" charset="0"/>
              </a:rPr>
              <a:t>using SQL to query the dataset, I will address key questions such as the total number of reservations, the most popular meal plans, and booking trends over specific years and months. Additionally, I will identify the most commonly booked room types, weekend reservation patterns, and lead times for bookings. The analysis will explore the distribution of market segments, the total number of adults and children across all reservations, and the average duration of stays. These insights will be instrumental in developing data-driven strategies to optimize hotel operations and enhance guest satisfaction.</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755" y="2159726"/>
            <a:ext cx="4604656" cy="3631474"/>
          </a:xfrm>
          <a:prstGeom prst="rect">
            <a:avLst/>
          </a:prstGeom>
        </p:spPr>
      </p:pic>
    </p:spTree>
    <p:extLst>
      <p:ext uri="{BB962C8B-B14F-4D97-AF65-F5344CB8AC3E}">
        <p14:creationId xmlns:p14="http://schemas.microsoft.com/office/powerpoint/2010/main" val="2026605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3386" y="528316"/>
            <a:ext cx="8911687" cy="786678"/>
          </a:xfrm>
        </p:spPr>
        <p:txBody>
          <a:bodyPr/>
          <a:lstStyle/>
          <a:p>
            <a:r>
              <a:rPr lang="en-US" b="1" dirty="0" smtClean="0">
                <a:latin typeface="Times New Roman" panose="02020603050405020304" pitchFamily="18" charset="0"/>
                <a:cs typeface="Times New Roman" panose="02020603050405020304" pitchFamily="18" charset="0"/>
              </a:rPr>
              <a:t>DATASET DESCRIPTION</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03386" y="1532709"/>
            <a:ext cx="9611496" cy="5146765"/>
          </a:xfrm>
        </p:spPr>
        <p:txBody>
          <a:bodyPr>
            <a:normAutofit fontScale="85000" lnSpcReduction="20000"/>
          </a:bodyPr>
          <a:lstStyle/>
          <a:p>
            <a:r>
              <a:rPr lang="en-US" sz="1900" b="1" dirty="0">
                <a:latin typeface="Times New Roman" panose="02020603050405020304" pitchFamily="18" charset="0"/>
                <a:cs typeface="Times New Roman" panose="02020603050405020304" pitchFamily="18" charset="0"/>
              </a:rPr>
              <a:t>The dataset </a:t>
            </a:r>
            <a:r>
              <a:rPr lang="en-US" sz="1900" b="1" dirty="0" smtClean="0">
                <a:latin typeface="Times New Roman" panose="02020603050405020304" pitchFamily="18" charset="0"/>
                <a:cs typeface="Times New Roman" panose="02020603050405020304" pitchFamily="18" charset="0"/>
              </a:rPr>
              <a:t>used for this analysis provides comprehensive information about the hotel reservations. It includes </a:t>
            </a:r>
            <a:r>
              <a:rPr lang="en-US" sz="1900" b="1" dirty="0">
                <a:latin typeface="Times New Roman" panose="02020603050405020304" pitchFamily="18" charset="0"/>
                <a:cs typeface="Times New Roman" panose="02020603050405020304" pitchFamily="18" charset="0"/>
              </a:rPr>
              <a:t>the following columns:</a:t>
            </a:r>
          </a:p>
          <a:p>
            <a:r>
              <a:rPr lang="en-US" sz="1900" b="1" dirty="0" err="1" smtClean="0">
                <a:latin typeface="Times New Roman" panose="02020603050405020304" pitchFamily="18" charset="0"/>
                <a:cs typeface="Times New Roman" panose="02020603050405020304" pitchFamily="18" charset="0"/>
              </a:rPr>
              <a:t>Booking_ID</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A unique identifier for each hotel reservation.</a:t>
            </a:r>
          </a:p>
          <a:p>
            <a:r>
              <a:rPr lang="en-US" sz="1900" b="1" dirty="0" err="1" smtClean="0">
                <a:latin typeface="Times New Roman" panose="02020603050405020304" pitchFamily="18" charset="0"/>
                <a:cs typeface="Times New Roman" panose="02020603050405020304" pitchFamily="18" charset="0"/>
              </a:rPr>
              <a:t>no_of_adults</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The number of adults in the reservation.</a:t>
            </a:r>
          </a:p>
          <a:p>
            <a:r>
              <a:rPr lang="en-US" sz="1900" b="1" dirty="0" err="1" smtClean="0">
                <a:latin typeface="Times New Roman" panose="02020603050405020304" pitchFamily="18" charset="0"/>
                <a:cs typeface="Times New Roman" panose="02020603050405020304" pitchFamily="18" charset="0"/>
              </a:rPr>
              <a:t>no_of_children</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The number of children in the reservation.</a:t>
            </a:r>
          </a:p>
          <a:p>
            <a:r>
              <a:rPr lang="en-US" sz="1900" b="1" dirty="0" err="1" smtClean="0">
                <a:latin typeface="Times New Roman" panose="02020603050405020304" pitchFamily="18" charset="0"/>
                <a:cs typeface="Times New Roman" panose="02020603050405020304" pitchFamily="18" charset="0"/>
              </a:rPr>
              <a:t>no_of_weekend_nights</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The number of nights in the reservation that fall </a:t>
            </a:r>
            <a:r>
              <a:rPr lang="en-US" sz="1900" dirty="0" smtClean="0">
                <a:latin typeface="Times New Roman" panose="02020603050405020304" pitchFamily="18" charset="0"/>
                <a:cs typeface="Times New Roman" panose="02020603050405020304" pitchFamily="18" charset="0"/>
              </a:rPr>
              <a:t>on weekends</a:t>
            </a:r>
            <a:r>
              <a:rPr lang="en-US" sz="1900" dirty="0">
                <a:latin typeface="Times New Roman" panose="02020603050405020304" pitchFamily="18" charset="0"/>
                <a:cs typeface="Times New Roman" panose="02020603050405020304" pitchFamily="18" charset="0"/>
              </a:rPr>
              <a:t>.</a:t>
            </a:r>
          </a:p>
          <a:p>
            <a:r>
              <a:rPr lang="en-US" sz="1900" b="1" dirty="0" err="1" smtClean="0">
                <a:latin typeface="Times New Roman" panose="02020603050405020304" pitchFamily="18" charset="0"/>
                <a:cs typeface="Times New Roman" panose="02020603050405020304" pitchFamily="18" charset="0"/>
              </a:rPr>
              <a:t>no_of_week_nights</a:t>
            </a:r>
            <a:r>
              <a:rPr lang="en-US" sz="1900" dirty="0">
                <a:latin typeface="Times New Roman" panose="02020603050405020304" pitchFamily="18" charset="0"/>
                <a:cs typeface="Times New Roman" panose="02020603050405020304" pitchFamily="18" charset="0"/>
              </a:rPr>
              <a:t>: The number of nights in the reservation that fall </a:t>
            </a:r>
            <a:r>
              <a:rPr lang="en-US" sz="1900" dirty="0" smtClean="0">
                <a:latin typeface="Times New Roman" panose="02020603050405020304" pitchFamily="18" charset="0"/>
                <a:cs typeface="Times New Roman" panose="02020603050405020304" pitchFamily="18" charset="0"/>
              </a:rPr>
              <a:t>on weekdays</a:t>
            </a:r>
            <a:r>
              <a:rPr lang="en-US" sz="1900" dirty="0">
                <a:latin typeface="Times New Roman" panose="02020603050405020304" pitchFamily="18" charset="0"/>
                <a:cs typeface="Times New Roman" panose="02020603050405020304" pitchFamily="18" charset="0"/>
              </a:rPr>
              <a:t>.</a:t>
            </a:r>
          </a:p>
          <a:p>
            <a:r>
              <a:rPr lang="en-US" sz="1900" b="1" dirty="0" err="1" smtClean="0">
                <a:latin typeface="Times New Roman" panose="02020603050405020304" pitchFamily="18" charset="0"/>
                <a:cs typeface="Times New Roman" panose="02020603050405020304" pitchFamily="18" charset="0"/>
              </a:rPr>
              <a:t>type_of_meal_plan</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The meal plan chosen by the guests.</a:t>
            </a:r>
          </a:p>
          <a:p>
            <a:r>
              <a:rPr lang="en-US" sz="1900" b="1" dirty="0" err="1" smtClean="0">
                <a:latin typeface="Times New Roman" panose="02020603050405020304" pitchFamily="18" charset="0"/>
                <a:cs typeface="Times New Roman" panose="02020603050405020304" pitchFamily="18" charset="0"/>
              </a:rPr>
              <a:t>room_type_reserved</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The type of room reserved by the guests.</a:t>
            </a:r>
          </a:p>
          <a:p>
            <a:r>
              <a:rPr lang="en-US" sz="1900" b="1" dirty="0" err="1" smtClean="0">
                <a:latin typeface="Times New Roman" panose="02020603050405020304" pitchFamily="18" charset="0"/>
                <a:cs typeface="Times New Roman" panose="02020603050405020304" pitchFamily="18" charset="0"/>
              </a:rPr>
              <a:t>lead_time</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The number of days between booking and arrival.</a:t>
            </a:r>
          </a:p>
          <a:p>
            <a:r>
              <a:rPr lang="en-US" sz="1900" b="1" dirty="0" err="1" smtClean="0">
                <a:latin typeface="Times New Roman" panose="02020603050405020304" pitchFamily="18" charset="0"/>
                <a:cs typeface="Times New Roman" panose="02020603050405020304" pitchFamily="18" charset="0"/>
              </a:rPr>
              <a:t>arrival_date</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The date of arrival.</a:t>
            </a:r>
          </a:p>
          <a:p>
            <a:r>
              <a:rPr lang="en-US" sz="1900" b="1" dirty="0" err="1" smtClean="0">
                <a:latin typeface="Times New Roman" panose="02020603050405020304" pitchFamily="18" charset="0"/>
                <a:cs typeface="Times New Roman" panose="02020603050405020304" pitchFamily="18" charset="0"/>
              </a:rPr>
              <a:t>market_segment_type</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The market segment to which the </a:t>
            </a:r>
            <a:r>
              <a:rPr lang="en-US" sz="1900" dirty="0" smtClean="0">
                <a:latin typeface="Times New Roman" panose="02020603050405020304" pitchFamily="18" charset="0"/>
                <a:cs typeface="Times New Roman" panose="02020603050405020304" pitchFamily="18" charset="0"/>
              </a:rPr>
              <a:t>reservation belongs</a:t>
            </a:r>
            <a:r>
              <a:rPr lang="en-US" sz="1900" dirty="0">
                <a:latin typeface="Times New Roman" panose="02020603050405020304" pitchFamily="18" charset="0"/>
                <a:cs typeface="Times New Roman" panose="02020603050405020304" pitchFamily="18" charset="0"/>
              </a:rPr>
              <a:t>.</a:t>
            </a:r>
          </a:p>
          <a:p>
            <a:r>
              <a:rPr lang="en-US" sz="1900" b="1" dirty="0" err="1" smtClean="0">
                <a:latin typeface="Times New Roman" panose="02020603050405020304" pitchFamily="18" charset="0"/>
                <a:cs typeface="Times New Roman" panose="02020603050405020304" pitchFamily="18" charset="0"/>
              </a:rPr>
              <a:t>avg_price_per_room</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The average price per room in the reservation.</a:t>
            </a:r>
          </a:p>
          <a:p>
            <a:r>
              <a:rPr lang="en-US" sz="1900" b="1" dirty="0" err="1" smtClean="0">
                <a:latin typeface="Times New Roman" panose="02020603050405020304" pitchFamily="18" charset="0"/>
                <a:cs typeface="Times New Roman" panose="02020603050405020304" pitchFamily="18" charset="0"/>
              </a:rPr>
              <a:t>booking_status</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The status of the booking</a:t>
            </a:r>
            <a:r>
              <a:rPr lang="en-US" sz="1900" dirty="0" smtClean="0">
                <a:latin typeface="Times New Roman" panose="02020603050405020304" pitchFamily="18" charset="0"/>
                <a:cs typeface="Times New Roman" panose="02020603050405020304" pitchFamily="18" charset="0"/>
              </a:rPr>
              <a:t>.</a:t>
            </a:r>
          </a:p>
          <a:p>
            <a:pPr marL="0" indent="0">
              <a:buNone/>
            </a:pPr>
            <a:r>
              <a:rPr lang="en-US" sz="1900" dirty="0">
                <a:latin typeface="Times New Roman" panose="02020603050405020304" pitchFamily="18" charset="0"/>
                <a:cs typeface="Times New Roman" panose="02020603050405020304" pitchFamily="18" charset="0"/>
              </a:rPr>
              <a:t>	</a:t>
            </a:r>
            <a:endParaRPr lang="en-US" sz="1900" dirty="0" smtClean="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	</a:t>
            </a:r>
            <a:r>
              <a:rPr lang="en-US" sz="1900" b="1" dirty="0" smtClean="0">
                <a:latin typeface="Times New Roman" panose="02020603050405020304" pitchFamily="18" charset="0"/>
                <a:cs typeface="Times New Roman" panose="02020603050405020304" pitchFamily="18" charset="0"/>
              </a:rPr>
              <a:t>Total 700 reservation were made according to the data.</a:t>
            </a:r>
          </a:p>
          <a:p>
            <a:pPr marL="0" indent="0">
              <a:buNone/>
            </a:pPr>
            <a:endParaRPr lang="en-US" dirty="0"/>
          </a:p>
        </p:txBody>
      </p:sp>
    </p:spTree>
    <p:extLst>
      <p:ext uri="{BB962C8B-B14F-4D97-AF65-F5344CB8AC3E}">
        <p14:creationId xmlns:p14="http://schemas.microsoft.com/office/powerpoint/2010/main" val="2524903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566" y="1503674"/>
            <a:ext cx="8911687" cy="542839"/>
          </a:xfrm>
        </p:spPr>
        <p:txBody>
          <a:bodyPr>
            <a:normAutofit/>
          </a:bodyPr>
          <a:lstStyle/>
          <a:p>
            <a:r>
              <a:rPr lang="en-US" sz="2400" dirty="0" smtClean="0">
                <a:latin typeface="Times New Roman" panose="02020603050405020304" pitchFamily="18" charset="0"/>
                <a:cs typeface="Times New Roman" panose="02020603050405020304" pitchFamily="18" charset="0"/>
              </a:rPr>
              <a:t>Overview of the dataset:</a:t>
            </a:r>
            <a:endParaRPr lang="en-IN" sz="24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879566" y="2473236"/>
            <a:ext cx="10616339" cy="2899954"/>
          </a:xfrm>
          <a:prstGeom prst="rect">
            <a:avLst/>
          </a:prstGeom>
        </p:spPr>
      </p:pic>
    </p:spTree>
    <p:extLst>
      <p:ext uri="{BB962C8B-B14F-4D97-AF65-F5344CB8AC3E}">
        <p14:creationId xmlns:p14="http://schemas.microsoft.com/office/powerpoint/2010/main" val="338430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667653"/>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2159725"/>
            <a:ext cx="8915400" cy="3777622"/>
          </a:xfrm>
        </p:spPr>
        <p:txBody>
          <a:bodyPr/>
          <a:lstStyle/>
          <a:p>
            <a:r>
              <a:rPr lang="en-US" dirty="0">
                <a:latin typeface="Times New Roman" panose="02020603050405020304" pitchFamily="18" charset="0"/>
                <a:cs typeface="Times New Roman" panose="02020603050405020304" pitchFamily="18" charset="0"/>
              </a:rPr>
              <a:t>1. What is the total </a:t>
            </a:r>
            <a:r>
              <a:rPr lang="en-US" dirty="0" smtClean="0">
                <a:latin typeface="Times New Roman" panose="02020603050405020304" pitchFamily="18" charset="0"/>
                <a:cs typeface="Times New Roman" panose="02020603050405020304" pitchFamily="18" charset="0"/>
              </a:rPr>
              <a:t>number </a:t>
            </a:r>
            <a:r>
              <a:rPr lang="en-US" dirty="0">
                <a:latin typeface="Times New Roman" panose="02020603050405020304" pitchFamily="18" charset="0"/>
                <a:cs typeface="Times New Roman" panose="02020603050405020304" pitchFamily="18" charset="0"/>
              </a:rPr>
              <a:t>of reservations in the dataset</a:t>
            </a:r>
            <a:r>
              <a:rPr lang="en-US" dirty="0" smtClean="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Query 1</a:t>
            </a:r>
            <a:endParaRPr lang="en-IN" sz="2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772352" y="2690946"/>
            <a:ext cx="5532599" cy="3246401"/>
          </a:xfrm>
          <a:prstGeom prst="rect">
            <a:avLst/>
          </a:prstGeom>
        </p:spPr>
      </p:pic>
      <p:sp>
        <p:nvSpPr>
          <p:cNvPr id="6" name="TextBox 5"/>
          <p:cNvSpPr txBox="1"/>
          <p:nvPr/>
        </p:nvSpPr>
        <p:spPr>
          <a:xfrm>
            <a:off x="2772352" y="6283902"/>
            <a:ext cx="4996817"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Total 700 reservations were made as per the dataset.</a:t>
            </a:r>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8749348" y="5388820"/>
            <a:ext cx="1246880"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SQL Query</a:t>
            </a:r>
            <a:endParaRPr lang="en-IN" dirty="0">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flipH="1">
            <a:off x="5991497" y="5573486"/>
            <a:ext cx="2757851" cy="200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71606" y="2761454"/>
            <a:ext cx="1002197"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Query Result</a:t>
            </a:r>
            <a:endParaRPr lang="en-IN" sz="1200" dirty="0">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4110446" y="2899954"/>
            <a:ext cx="1428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292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589212" y="2723399"/>
            <a:ext cx="7348653" cy="3050384"/>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2159725"/>
            <a:ext cx="8915400" cy="3777622"/>
          </a:xfrm>
        </p:spPr>
        <p:txBody>
          <a:bodyPr/>
          <a:lstStyle/>
          <a:p>
            <a:r>
              <a:rPr lang="en-US" dirty="0">
                <a:latin typeface="Times New Roman" panose="02020603050405020304" pitchFamily="18" charset="0"/>
                <a:cs typeface="Times New Roman" panose="02020603050405020304" pitchFamily="18" charset="0"/>
              </a:rPr>
              <a:t>2. Which meal plan is the most popular among guests?</a:t>
            </a:r>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Query </a:t>
            </a:r>
            <a:r>
              <a:rPr lang="en-US" sz="2000" b="1" dirty="0" smtClean="0">
                <a:latin typeface="Times New Roman" panose="02020603050405020304" pitchFamily="18" charset="0"/>
                <a:cs typeface="Times New Roman" panose="02020603050405020304" pitchFamily="18" charset="0"/>
              </a:rPr>
              <a:t>2</a:t>
            </a:r>
            <a:endParaRPr lang="en-IN" sz="2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589212" y="6009285"/>
            <a:ext cx="7129554"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Meal plan 1</a:t>
            </a:r>
            <a:r>
              <a:rPr lang="en-US" dirty="0" smtClean="0">
                <a:latin typeface="Times New Roman" panose="02020603050405020304" pitchFamily="18" charset="0"/>
                <a:cs typeface="Times New Roman" panose="02020603050405020304" pitchFamily="18" charset="0"/>
              </a:rPr>
              <a:t>’ seems to be the most popular among guests. 527 guests selected this type of meal plan.</a:t>
            </a:r>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0743611" y="5231917"/>
            <a:ext cx="1246880"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SQL Query</a:t>
            </a:r>
            <a:endParaRPr lang="en-IN"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5801722" y="2804996"/>
            <a:ext cx="1002197"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Query Result</a:t>
            </a:r>
            <a:endParaRPr lang="en-IN" sz="1200" dirty="0">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4373517" y="2943496"/>
            <a:ext cx="1428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1"/>
          </p:cNvCxnSpPr>
          <p:nvPr/>
        </p:nvCxnSpPr>
        <p:spPr>
          <a:xfrm flipH="1">
            <a:off x="9937865" y="5416583"/>
            <a:ext cx="805746" cy="3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4940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66458" y="2723399"/>
            <a:ext cx="5966977" cy="3055885"/>
          </a:xfrm>
          <a:prstGeom prst="rect">
            <a:avLst/>
          </a:prstGeom>
        </p:spPr>
      </p:pic>
      <p:sp>
        <p:nvSpPr>
          <p:cNvPr id="2" name="Title 1"/>
          <p:cNvSpPr>
            <a:spLocks noGrp="1"/>
          </p:cNvSpPr>
          <p:nvPr>
            <p:ph type="title"/>
          </p:nvPr>
        </p:nvSpPr>
        <p:spPr>
          <a:xfrm>
            <a:off x="2327955" y="567618"/>
            <a:ext cx="8911687" cy="751844"/>
          </a:xfrm>
        </p:spPr>
        <p:txBody>
          <a:bodyPr/>
          <a:lstStyle/>
          <a:p>
            <a:r>
              <a:rPr lang="en-US" b="1" dirty="0" smtClean="0">
                <a:latin typeface="Times New Roman" panose="02020603050405020304" pitchFamily="18" charset="0"/>
                <a:cs typeface="Times New Roman" panose="02020603050405020304" pitchFamily="18" charset="0"/>
              </a:rPr>
              <a:t>DATA EXPLORATION AND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7955" y="2159725"/>
            <a:ext cx="8915400" cy="3777622"/>
          </a:xfrm>
        </p:spPr>
        <p:txBody>
          <a:bodyPr/>
          <a:lstStyle/>
          <a:p>
            <a:r>
              <a:rPr lang="en-US" dirty="0">
                <a:latin typeface="Times New Roman" panose="02020603050405020304" pitchFamily="18" charset="0"/>
                <a:cs typeface="Times New Roman" panose="02020603050405020304" pitchFamily="18" charset="0"/>
              </a:rPr>
              <a:t>3. What is the average price per room for reservations involving children?</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89212" y="1483026"/>
            <a:ext cx="1898469" cy="400110"/>
          </a:xfrm>
          <a:prstGeom prst="rect">
            <a:avLst/>
          </a:prstGeom>
          <a:noFill/>
        </p:spPr>
        <p:txBody>
          <a:bodyPr wrap="square" rtlCol="0">
            <a:spAutoFit/>
          </a:bodyPr>
          <a:lstStyle/>
          <a:p>
            <a:r>
              <a:rPr lang="en-US" sz="2000" b="1" dirty="0" smtClean="0">
                <a:solidFill>
                  <a:prstClr val="black"/>
                </a:solidFill>
                <a:latin typeface="Times New Roman" panose="02020603050405020304" pitchFamily="18" charset="0"/>
                <a:cs typeface="Times New Roman" panose="02020603050405020304" pitchFamily="18" charset="0"/>
              </a:rPr>
              <a:t>Query </a:t>
            </a:r>
            <a:r>
              <a:rPr lang="en-US" sz="2000" b="1" dirty="0" smtClean="0">
                <a:solidFill>
                  <a:prstClr val="black"/>
                </a:solidFill>
                <a:latin typeface="Times New Roman" panose="02020603050405020304" pitchFamily="18" charset="0"/>
                <a:cs typeface="Times New Roman" panose="02020603050405020304" pitchFamily="18" charset="0"/>
              </a:rPr>
              <a:t>3</a:t>
            </a:r>
            <a:endParaRPr lang="en-IN" sz="2000" b="1" dirty="0">
              <a:solidFill>
                <a:prstClr val="black"/>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589212" y="6009285"/>
            <a:ext cx="7182287"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Average price per room for reservations involving children is 144.57 units.</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9007003" y="5118706"/>
            <a:ext cx="1246880" cy="369332"/>
          </a:xfrm>
          <a:prstGeom prst="rect">
            <a:avLst/>
          </a:prstGeom>
          <a:noFill/>
        </p:spPr>
        <p:txBody>
          <a:bodyPr wrap="none" rtlCol="0">
            <a:spAutoFit/>
          </a:bodyPr>
          <a:lstStyle/>
          <a:p>
            <a:r>
              <a:rPr lang="en-US" dirty="0" smtClean="0">
                <a:solidFill>
                  <a:prstClr val="black"/>
                </a:solidFill>
                <a:latin typeface="Times New Roman" panose="02020603050405020304" pitchFamily="18" charset="0"/>
                <a:cs typeface="Times New Roman" panose="02020603050405020304" pitchFamily="18" charset="0"/>
              </a:rPr>
              <a:t>SQL Query</a:t>
            </a:r>
            <a:endParaRPr lang="en-IN" dirty="0">
              <a:solidFill>
                <a:prstClr val="black"/>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046442" y="2842157"/>
            <a:ext cx="1002197" cy="276999"/>
          </a:xfrm>
          <a:prstGeom prst="rect">
            <a:avLst/>
          </a:prstGeom>
          <a:noFill/>
        </p:spPr>
        <p:txBody>
          <a:bodyPr wrap="none" rtlCol="0">
            <a:spAutoFit/>
          </a:bodyPr>
          <a:lstStyle/>
          <a:p>
            <a:r>
              <a:rPr lang="en-US" sz="1200" dirty="0" smtClean="0">
                <a:solidFill>
                  <a:prstClr val="black"/>
                </a:solidFill>
                <a:latin typeface="Times New Roman" panose="02020603050405020304" pitchFamily="18" charset="0"/>
                <a:cs typeface="Times New Roman" panose="02020603050405020304" pitchFamily="18" charset="0"/>
              </a:rPr>
              <a:t>Query Result</a:t>
            </a:r>
            <a:endParaRPr lang="en-IN" sz="1200" dirty="0">
              <a:solidFill>
                <a:prstClr val="black"/>
              </a:solidFill>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H="1">
            <a:off x="3618237" y="2980657"/>
            <a:ext cx="1428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8201257" y="5303372"/>
            <a:ext cx="805746" cy="3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10281698" y="2377440"/>
            <a:ext cx="1335225" cy="3631845"/>
          </a:xfrm>
          <a:prstGeom prst="rect">
            <a:avLst/>
          </a:prstGeom>
        </p:spPr>
      </p:pic>
    </p:spTree>
    <p:extLst>
      <p:ext uri="{BB962C8B-B14F-4D97-AF65-F5344CB8AC3E}">
        <p14:creationId xmlns:p14="http://schemas.microsoft.com/office/powerpoint/2010/main" val="211949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244</TotalTime>
  <Words>1058</Words>
  <Application>Microsoft Office PowerPoint</Application>
  <PresentationFormat>Widescreen</PresentationFormat>
  <Paragraphs>132</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Century Gothic</vt:lpstr>
      <vt:lpstr>Times New Roman</vt:lpstr>
      <vt:lpstr>Wingdings 3</vt:lpstr>
      <vt:lpstr>Wisp</vt:lpstr>
      <vt:lpstr>PowerPoint Presentation</vt:lpstr>
      <vt:lpstr>Table Of Contents</vt:lpstr>
      <vt:lpstr>INTRODUCTION</vt:lpstr>
      <vt:lpstr>PROBLEM STATEMENT</vt:lpstr>
      <vt:lpstr>DATASET DESCRIPTION</vt:lpstr>
      <vt:lpstr>Overview of the dataset:</vt:lpstr>
      <vt:lpstr>DATA EXPLORATION AND ANALYSIS</vt:lpstr>
      <vt:lpstr>DATA EXPLORATION AND ANALYSIS</vt:lpstr>
      <vt:lpstr>DATA EXPLORATION AND ANALYSIS</vt:lpstr>
      <vt:lpstr>DATA EXPLORATION AND ANALYSIS</vt:lpstr>
      <vt:lpstr>DATA EXPLORATION AND ANALYSIS</vt:lpstr>
      <vt:lpstr>DATA EXPLORATION AND ANALYSIS</vt:lpstr>
      <vt:lpstr>DATA EXPLORATION AND ANALYSIS</vt:lpstr>
      <vt:lpstr>DATA EXPLORATION AND ANALYSIS</vt:lpstr>
      <vt:lpstr>DATA EXPLORATION AND ANALYSIS</vt:lpstr>
      <vt:lpstr>DATA EXPLORATION AND ANALYSIS</vt:lpstr>
      <vt:lpstr>DATA EXPLORATION AND ANALYSIS</vt:lpstr>
      <vt:lpstr>DATA EXPLORATION AND ANALYSIS</vt:lpstr>
      <vt:lpstr>DATA EXPLORATION AND ANALYSIS</vt:lpstr>
      <vt:lpstr>DATA EXPLORATION AND ANALYSIS</vt:lpstr>
      <vt:lpstr>DATA EXPLORATION AND ANALYSIS</vt:lpstr>
      <vt:lpstr>INSIGHTS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SHRIMANI TUNDURWAR</dc:creator>
  <cp:lastModifiedBy>SHRIMANI TUNDURWAR</cp:lastModifiedBy>
  <cp:revision>29</cp:revision>
  <dcterms:created xsi:type="dcterms:W3CDTF">2024-06-14T20:55:49Z</dcterms:created>
  <dcterms:modified xsi:type="dcterms:W3CDTF">2024-06-15T17:07:17Z</dcterms:modified>
</cp:coreProperties>
</file>